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633" r:id="rId3"/>
    <p:sldId id="634" r:id="rId4"/>
    <p:sldId id="257" r:id="rId5"/>
    <p:sldId id="636" r:id="rId6"/>
    <p:sldId id="258" r:id="rId7"/>
    <p:sldId id="637" r:id="rId8"/>
    <p:sldId id="260" r:id="rId9"/>
    <p:sldId id="400" r:id="rId10"/>
    <p:sldId id="401" r:id="rId11"/>
    <p:sldId id="403" r:id="rId12"/>
    <p:sldId id="321" r:id="rId13"/>
    <p:sldId id="638" r:id="rId14"/>
    <p:sldId id="640" r:id="rId15"/>
    <p:sldId id="641" r:id="rId16"/>
    <p:sldId id="261" r:id="rId17"/>
    <p:sldId id="407" r:id="rId18"/>
    <p:sldId id="380" r:id="rId19"/>
    <p:sldId id="644" r:id="rId20"/>
    <p:sldId id="645" r:id="rId21"/>
    <p:sldId id="383" r:id="rId22"/>
    <p:sldId id="323" r:id="rId23"/>
    <p:sldId id="605" r:id="rId24"/>
    <p:sldId id="612" r:id="rId25"/>
    <p:sldId id="282" r:id="rId26"/>
    <p:sldId id="643" r:id="rId27"/>
    <p:sldId id="64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633"/>
            <p14:sldId id="634"/>
            <p14:sldId id="257"/>
            <p14:sldId id="636"/>
            <p14:sldId id="258"/>
            <p14:sldId id="637"/>
            <p14:sldId id="260"/>
            <p14:sldId id="400"/>
            <p14:sldId id="401"/>
            <p14:sldId id="403"/>
            <p14:sldId id="321"/>
            <p14:sldId id="638"/>
            <p14:sldId id="640"/>
            <p14:sldId id="641"/>
            <p14:sldId id="261"/>
            <p14:sldId id="407"/>
            <p14:sldId id="380"/>
            <p14:sldId id="644"/>
            <p14:sldId id="645"/>
            <p14:sldId id="383"/>
            <p14:sldId id="323"/>
            <p14:sldId id="605"/>
            <p14:sldId id="612"/>
            <p14:sldId id="282"/>
            <p14:sldId id="643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6"/>
    <p:restoredTop sz="96404" autoAdjust="0"/>
  </p:normalViewPr>
  <p:slideViewPr>
    <p:cSldViewPr snapToGrid="0" snapToObjects="1">
      <p:cViewPr>
        <p:scale>
          <a:sx n="118" d="100"/>
          <a:sy n="118" d="100"/>
        </p:scale>
        <p:origin x="1280" y="8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reativecommons.org/licenses/by/4.0?ref=chooser-v1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8" name="Picture 8">
            <a:hlinkClick r:id="rId14"/>
            <a:extLst>
              <a:ext uri="{FF2B5EF4-FFF2-40B4-BE49-F238E27FC236}">
                <a16:creationId xmlns:a16="http://schemas.microsoft.com/office/drawing/2014/main" id="{1C5A6906-F128-A44A-A330-87B05CA755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48129DF-B2CD-0740-A5E2-8793DE3A8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378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378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73/pnas.090847710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620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mmollina/Cpp_and_R" TargetMode="Externa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9" y="779652"/>
            <a:ext cx="8979362" cy="1881250"/>
          </a:xfrm>
        </p:spPr>
        <p:txBody>
          <a:bodyPr>
            <a:noAutofit/>
          </a:bodyPr>
          <a:lstStyle/>
          <a:p>
            <a:r>
              <a:rPr lang="en-US" sz="3400" dirty="0"/>
              <a:t>Linkage and phasing in polyploids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1487" y="2980313"/>
            <a:ext cx="7641021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956942" y="6319703"/>
            <a:ext cx="425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14, 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AF1AAF-05F4-754B-A2EE-51A8138C1DD1}"/>
              </a:ext>
            </a:extLst>
          </p:cNvPr>
          <p:cNvSpPr txBox="1"/>
          <p:nvPr/>
        </p:nvSpPr>
        <p:spPr>
          <a:xfrm>
            <a:off x="7130713" y="6685145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16A9-C890-724F-B133-1ABEBE7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10" y="497114"/>
            <a:ext cx="7741920" cy="1325563"/>
          </a:xfrm>
        </p:spPr>
        <p:txBody>
          <a:bodyPr/>
          <a:lstStyle/>
          <a:p>
            <a:r>
              <a:rPr lang="en-US" dirty="0"/>
              <a:t>Expected gametic frequency given a bivalent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3534-3261-4843-BF36-BD926588C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000"/>
          <a:stretch/>
        </p:blipFill>
        <p:spPr>
          <a:xfrm>
            <a:off x="1194617" y="1940973"/>
            <a:ext cx="6754766" cy="3294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CB78DD-B9DF-B842-AF3B-C69E7A7F95D4}"/>
              </a:ext>
            </a:extLst>
          </p:cNvPr>
          <p:cNvSpPr txBox="1"/>
          <p:nvPr/>
        </p:nvSpPr>
        <p:spPr>
          <a:xfrm>
            <a:off x="994410" y="6308208"/>
            <a:ext cx="806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mti10" panose="020B0500000000000000" pitchFamily="34" charset="0"/>
              </a:rPr>
              <a:t>l </a:t>
            </a:r>
            <a:r>
              <a:rPr lang="en-US" dirty="0"/>
              <a:t>: known number of recombinant bivalents between loci A and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FA679-D158-7943-A91C-6B9F5E0F5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609" y="5415881"/>
            <a:ext cx="4624782" cy="7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278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6FC2-A43E-E14B-9A06-869A37E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94" y="101065"/>
            <a:ext cx="7886700" cy="1325563"/>
          </a:xfrm>
        </p:spPr>
        <p:txBody>
          <a:bodyPr/>
          <a:lstStyle/>
          <a:p>
            <a:r>
              <a:rPr lang="en-US" dirty="0"/>
              <a:t>Unconditional gametic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12CF2-0BEC-E341-B141-DC1509D721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75"/>
          <a:stretch/>
        </p:blipFill>
        <p:spPr>
          <a:xfrm>
            <a:off x="413494" y="1047271"/>
            <a:ext cx="7394222" cy="39281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99F52B-3E13-F343-AA20-094AB26B8A35}"/>
              </a:ext>
            </a:extLst>
          </p:cNvPr>
          <p:cNvSpPr/>
          <p:nvPr/>
        </p:nvSpPr>
        <p:spPr>
          <a:xfrm>
            <a:off x="4207127" y="6495325"/>
            <a:ext cx="4432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Mollinari and Garcia</a:t>
            </a:r>
            <a:r>
              <a:rPr lang="en-US" sz="1400" b="1" i="1" dirty="0"/>
              <a:t> </a:t>
            </a:r>
            <a:r>
              <a:rPr lang="en-US" sz="1400" b="1" dirty="0"/>
              <a:t>(2019) </a:t>
            </a:r>
            <a:r>
              <a:rPr lang="en-US" sz="1400" dirty="0">
                <a:hlinkClick r:id="rId3"/>
              </a:rPr>
              <a:t>doi:10.1534/g3.119.400378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3DC04A-D56F-B349-BBAB-E0EB4DD4C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483" y="5433896"/>
            <a:ext cx="5638800" cy="7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66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Recombination Fraction – autotetraploid</a:t>
            </a:r>
            <a:br>
              <a:rPr lang="en-US" sz="2700" i="1" dirty="0"/>
            </a:br>
            <a:endParaRPr lang="en-US" sz="27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81CBB0-0E94-C440-8AFE-1E57BD1D7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70" y="1808482"/>
            <a:ext cx="3281971" cy="4357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A1682-90D2-BE4F-A6A1-FFF4FD192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781" y="2214657"/>
            <a:ext cx="3378926" cy="5156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10155-9D7E-B84F-81C1-0224A3B2C3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26" t="1" r="16983" b="39231"/>
          <a:stretch/>
        </p:blipFill>
        <p:spPr>
          <a:xfrm>
            <a:off x="4571999" y="3285503"/>
            <a:ext cx="4258490" cy="2880167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5C375483-8827-4148-8BF1-2A8919B23A56}"/>
              </a:ext>
            </a:extLst>
          </p:cNvPr>
          <p:cNvSpPr txBox="1">
            <a:spLocks/>
          </p:cNvSpPr>
          <p:nvPr/>
        </p:nvSpPr>
        <p:spPr>
          <a:xfrm>
            <a:off x="2825366" y="1272109"/>
            <a:ext cx="3493267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latin typeface="+mn-lt"/>
              </a:rPr>
              <a:t>Fully informative marker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FFE37-01DA-4547-97E5-9BF989669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598" y="3429000"/>
            <a:ext cx="1559452" cy="4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6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/>
          </a:bodyPr>
          <a:lstStyle/>
          <a:p>
            <a:r>
              <a:rPr lang="en-US" dirty="0"/>
              <a:t>Recombination Fraction – autotetraploid</a:t>
            </a: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DBDDF-A560-6B46-84A4-E7FFBD0A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580" y="6161662"/>
            <a:ext cx="2996837" cy="565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190ED-39F0-0D43-98EB-AA200221F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77" y="1886874"/>
            <a:ext cx="5389116" cy="4062032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FCCD934-2372-C94A-973A-1878CC3A97E0}"/>
              </a:ext>
            </a:extLst>
          </p:cNvPr>
          <p:cNvSpPr/>
          <p:nvPr/>
        </p:nvSpPr>
        <p:spPr>
          <a:xfrm>
            <a:off x="5111931" y="4511047"/>
            <a:ext cx="461555" cy="3744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57A4A826-79AC-A447-9299-FA49BC14C0CE}"/>
              </a:ext>
            </a:extLst>
          </p:cNvPr>
          <p:cNvSpPr txBox="1">
            <a:spLocks/>
          </p:cNvSpPr>
          <p:nvPr/>
        </p:nvSpPr>
        <p:spPr>
          <a:xfrm>
            <a:off x="2165702" y="1429657"/>
            <a:ext cx="5087065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Partially informative marker – Duplex/simplex </a:t>
            </a:r>
            <a:r>
              <a:rPr lang="en-US" sz="1600" dirty="0"/>
              <a:t>–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Association</a:t>
            </a:r>
            <a:r>
              <a:rPr lang="en-US" sz="16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685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3CDA2-ACB6-8643-AE68-2CD5887EF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41" y="1886868"/>
            <a:ext cx="5396319" cy="4067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7C616E-77C0-3848-8B4F-9EB662FBA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580" y="6144238"/>
            <a:ext cx="2996837" cy="5953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/>
          </a:bodyPr>
          <a:lstStyle/>
          <a:p>
            <a:r>
              <a:rPr lang="en-US" dirty="0"/>
              <a:t>Recombination Fraction – autotetraploid</a:t>
            </a:r>
            <a:endParaRPr lang="en-US" sz="2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2AEE8EF-D2C8-F94C-A217-F4AEF99F7673}"/>
              </a:ext>
            </a:extLst>
          </p:cNvPr>
          <p:cNvSpPr/>
          <p:nvPr/>
        </p:nvSpPr>
        <p:spPr>
          <a:xfrm>
            <a:off x="5111931" y="4685221"/>
            <a:ext cx="461555" cy="3744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F8D0A76-392A-8147-8282-858D90AFFD72}"/>
              </a:ext>
            </a:extLst>
          </p:cNvPr>
          <p:cNvSpPr txBox="1">
            <a:spLocks/>
          </p:cNvSpPr>
          <p:nvPr/>
        </p:nvSpPr>
        <p:spPr>
          <a:xfrm>
            <a:off x="2165702" y="1429657"/>
            <a:ext cx="5087065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Partially informative marker – Duplex/simplex </a:t>
            </a:r>
            <a:r>
              <a:rPr lang="en-US" sz="1600" dirty="0"/>
              <a:t>–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Repulsion</a:t>
            </a:r>
            <a:r>
              <a:rPr lang="en-US" sz="16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0979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Recombination Fraction – assessing linkage phases</a:t>
            </a: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4E68FA-DE24-DC4B-A918-033FC7F96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85" y="4855447"/>
            <a:ext cx="7886700" cy="1885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Pairwise MLE of </a:t>
            </a:r>
            <a:r>
              <a:rPr lang="en-US" dirty="0">
                <a:latin typeface="cmti10" panose="020B0500000000000000" pitchFamily="34" charset="0"/>
              </a:rPr>
              <a:t>r</a:t>
            </a:r>
            <a:r>
              <a:rPr lang="en-US" dirty="0"/>
              <a:t> are used to group markers into linkage groups and order markers within each linkage group using optimization algorithms such as MDS</a:t>
            </a:r>
          </a:p>
          <a:p>
            <a:r>
              <a:rPr lang="en-US" dirty="0"/>
              <a:t>Given a sequence of ordered markers, it is possible to extend the idea of comparing likelihoods of competing linkage phases throughout multiple markers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30CF3-FC52-CE40-A8E9-37FD9946C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30" y="1320801"/>
            <a:ext cx="6726340" cy="32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59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39A3-CB52-2A4D-A285-B08F4030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6" y="118295"/>
            <a:ext cx="7886700" cy="1325563"/>
          </a:xfrm>
        </p:spPr>
        <p:txBody>
          <a:bodyPr/>
          <a:lstStyle/>
          <a:p>
            <a:r>
              <a:rPr lang="en-US" dirty="0"/>
              <a:t>Haplotyping in polyploids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5843-833A-E54A-A9F1-66E3E074C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93" y="1084445"/>
            <a:ext cx="7886700" cy="547670"/>
          </a:xfrm>
        </p:spPr>
        <p:txBody>
          <a:bodyPr/>
          <a:lstStyle/>
          <a:p>
            <a:r>
              <a:rPr lang="en-US" dirty="0"/>
              <a:t>Disposition of allelic variants in the homologs in a homology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C2453-42D8-F840-9CBD-A08D6FB2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92" y="1616914"/>
            <a:ext cx="3303016" cy="1390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72EF8-AF57-FE4B-9B2E-23EEBA66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83" y="3441655"/>
            <a:ext cx="3303016" cy="105283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54EE13BF-C801-4747-9EA8-C46AA8881F60}"/>
              </a:ext>
            </a:extLst>
          </p:cNvPr>
          <p:cNvSpPr/>
          <p:nvPr/>
        </p:nvSpPr>
        <p:spPr>
          <a:xfrm>
            <a:off x="4460691" y="3074327"/>
            <a:ext cx="222617" cy="26181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2BCD9-C8E5-A846-9564-0C85B0830F94}"/>
              </a:ext>
            </a:extLst>
          </p:cNvPr>
          <p:cNvSpPr txBox="1"/>
          <p:nvPr/>
        </p:nvSpPr>
        <p:spPr>
          <a:xfrm>
            <a:off x="2197391" y="1977378"/>
            <a:ext cx="838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dosages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D1B3E-AC98-F140-8944-291F16478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054" b="43645"/>
          <a:stretch/>
        </p:blipFill>
        <p:spPr>
          <a:xfrm>
            <a:off x="674727" y="4903426"/>
            <a:ext cx="7425432" cy="195457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8057D5AC-FC75-E24B-A38F-7EF6E31C36AB}"/>
              </a:ext>
            </a:extLst>
          </p:cNvPr>
          <p:cNvSpPr/>
          <p:nvPr/>
        </p:nvSpPr>
        <p:spPr>
          <a:xfrm>
            <a:off x="4460690" y="4568052"/>
            <a:ext cx="222617" cy="26181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7C603-5DC6-3548-ACAE-3BB78422A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580" y="5268723"/>
            <a:ext cx="259131" cy="6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881-F6AB-3746-83B3-6AE396A9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90" y="354966"/>
            <a:ext cx="8210550" cy="1325563"/>
          </a:xfrm>
        </p:spPr>
        <p:txBody>
          <a:bodyPr/>
          <a:lstStyle/>
          <a:p>
            <a:r>
              <a:rPr lang="en-US" dirty="0"/>
              <a:t>Multilocus linkage analysis in polyploids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08395-8D85-6B45-BCC8-A7B85266B4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563"/>
          <a:stretch/>
        </p:blipFill>
        <p:spPr>
          <a:xfrm>
            <a:off x="635654" y="1247016"/>
            <a:ext cx="7872691" cy="41109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A73E63-C21B-B84A-9108-B174CFBE8BAA}"/>
              </a:ext>
            </a:extLst>
          </p:cNvPr>
          <p:cNvSpPr/>
          <p:nvPr/>
        </p:nvSpPr>
        <p:spPr>
          <a:xfrm>
            <a:off x="4189543" y="6503034"/>
            <a:ext cx="4432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Mollinari and Garcia</a:t>
            </a:r>
            <a:r>
              <a:rPr lang="en-US" sz="1400" b="1" i="1" dirty="0"/>
              <a:t> </a:t>
            </a:r>
            <a:r>
              <a:rPr lang="en-US" sz="1400" b="1" dirty="0"/>
              <a:t>(2019) </a:t>
            </a:r>
            <a:r>
              <a:rPr lang="en-US" sz="1400" dirty="0">
                <a:hlinkClick r:id="rId3"/>
              </a:rPr>
              <a:t>doi:10.1534/g3.119.400378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FBBF7-343B-574A-9A30-EA3C84BE1295}"/>
              </a:ext>
            </a:extLst>
          </p:cNvPr>
          <p:cNvSpPr/>
          <p:nvPr/>
        </p:nvSpPr>
        <p:spPr>
          <a:xfrm>
            <a:off x="265867" y="6508164"/>
            <a:ext cx="3852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Leach et al. (2010)</a:t>
            </a:r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doi:10.1073/pnas.0908477107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7503A-365A-294A-A30D-A9B17BC0EA13}"/>
              </a:ext>
            </a:extLst>
          </p:cNvPr>
          <p:cNvSpPr txBox="1"/>
          <p:nvPr/>
        </p:nvSpPr>
        <p:spPr>
          <a:xfrm>
            <a:off x="635654" y="5495367"/>
            <a:ext cx="7872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 err="1">
                <a:latin typeface="cmti10" panose="020B0500000000000000" pitchFamily="34" charset="0"/>
              </a:rPr>
              <a:t>r</a:t>
            </a:r>
            <a:r>
              <a:rPr lang="en-US" baseline="-25000" dirty="0" err="1">
                <a:latin typeface="cmti10" panose="020B0500000000000000" pitchFamily="34" charset="0"/>
              </a:rPr>
              <a:t>k</a:t>
            </a:r>
            <a:r>
              <a:rPr lang="en-US" dirty="0"/>
              <a:t> is the recombination frequency between loci </a:t>
            </a:r>
            <a:r>
              <a:rPr lang="en-US" dirty="0">
                <a:latin typeface="cmti10" panose="020B0500000000000000" pitchFamily="34" charset="0"/>
              </a:rPr>
              <a:t>k</a:t>
            </a:r>
            <a:r>
              <a:rPr lang="en-US" dirty="0"/>
              <a:t> and </a:t>
            </a:r>
            <a:r>
              <a:rPr lang="en-US" dirty="0">
                <a:latin typeface="cmti10" panose="020B0500000000000000" pitchFamily="34" charset="0"/>
              </a:rPr>
              <a:t>k+1</a:t>
            </a:r>
            <a:r>
              <a:rPr lang="en-US" dirty="0"/>
              <a:t>, </a:t>
            </a:r>
            <a:r>
              <a:rPr lang="en-US" dirty="0">
                <a:latin typeface="cmti10" panose="020B0500000000000000" pitchFamily="34" charset="0"/>
              </a:rPr>
              <a:t>p</a:t>
            </a:r>
            <a:r>
              <a:rPr lang="en-US" dirty="0"/>
              <a:t> is the ploidy level and </a:t>
            </a:r>
            <a:r>
              <a:rPr lang="en-US" dirty="0">
                <a:latin typeface="cmti10" panose="020B0500000000000000" pitchFamily="34" charset="0"/>
              </a:rPr>
              <a:t>l</a:t>
            </a:r>
            <a:r>
              <a:rPr lang="en-US" dirty="0"/>
              <a:t> is the number of recombinant events between </a:t>
            </a:r>
            <a:r>
              <a:rPr lang="en-US" dirty="0">
                <a:latin typeface="cmti10" panose="020B0500000000000000" pitchFamily="34" charset="0"/>
              </a:rPr>
              <a:t>k</a:t>
            </a:r>
            <a:r>
              <a:rPr lang="en-US" dirty="0"/>
              <a:t> and </a:t>
            </a:r>
            <a:r>
              <a:rPr lang="en-US" dirty="0">
                <a:latin typeface="cmti10" panose="020B0500000000000000" pitchFamily="34" charset="0"/>
              </a:rPr>
              <a:t>k+1</a:t>
            </a:r>
            <a:r>
              <a:rPr lang="en-US" dirty="0"/>
              <a:t>. 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370321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Markov model</a:t>
            </a:r>
            <a:endParaRPr lang="en-US" sz="27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145CF-4E5E-1149-9F17-0338C1C1D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25" y="1370630"/>
            <a:ext cx="3241222" cy="1061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6EB3A-A339-D943-AE4E-437FBB51E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287" y="3429000"/>
            <a:ext cx="3011095" cy="1550847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7E01F70-F9E8-B245-A440-551F62943127}"/>
              </a:ext>
            </a:extLst>
          </p:cNvPr>
          <p:cNvSpPr/>
          <p:nvPr/>
        </p:nvSpPr>
        <p:spPr>
          <a:xfrm>
            <a:off x="1745406" y="2552687"/>
            <a:ext cx="314858" cy="5098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5150DC6-3416-1B48-96ED-566ABB763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76" y="1901343"/>
            <a:ext cx="4769799" cy="37457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FDC630F-6171-2645-B5B9-00C3A4C76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976" y="1901342"/>
            <a:ext cx="4769799" cy="37457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2ECF5E-1EF3-1D49-8A54-5E7A6E610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1976" y="1901341"/>
            <a:ext cx="4769799" cy="374574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FDAD4E5-BC7C-144C-A69A-E1B9506C6DF2}"/>
              </a:ext>
            </a:extLst>
          </p:cNvPr>
          <p:cNvGrpSpPr/>
          <p:nvPr/>
        </p:nvGrpSpPr>
        <p:grpSpPr>
          <a:xfrm>
            <a:off x="4692611" y="3939709"/>
            <a:ext cx="4125857" cy="1823923"/>
            <a:chOff x="4952855" y="4419600"/>
            <a:chExt cx="3798087" cy="1524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1F2765E-90B4-EB41-945B-DB2FA396C878}"/>
                </a:ext>
              </a:extLst>
            </p:cNvPr>
            <p:cNvSpPr/>
            <p:nvPr/>
          </p:nvSpPr>
          <p:spPr>
            <a:xfrm>
              <a:off x="4952855" y="4419600"/>
              <a:ext cx="3798087" cy="152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B979ABC-3940-4C48-93C3-CF41FA4BE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29775" y="4710585"/>
              <a:ext cx="3044246" cy="942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56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Hidden Markov Model - HMM</a:t>
            </a:r>
            <a:endParaRPr lang="en-US" sz="2700" i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D272EC-2D60-AC48-B542-35FD47A6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6" y="4775025"/>
            <a:ext cx="3136045" cy="1704221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07E44ECD-6074-184D-8C59-4BD5CDE453F0}"/>
              </a:ext>
            </a:extLst>
          </p:cNvPr>
          <p:cNvSpPr/>
          <p:nvPr/>
        </p:nvSpPr>
        <p:spPr>
          <a:xfrm>
            <a:off x="1668211" y="4028085"/>
            <a:ext cx="314858" cy="5098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E082F4-1466-8248-80F3-69D3E9D5A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08" y="2728795"/>
            <a:ext cx="3470664" cy="121531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05ED5E-C634-B340-A78F-4DAB6F7C56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31" b="34614"/>
          <a:stretch/>
        </p:blipFill>
        <p:spPr>
          <a:xfrm>
            <a:off x="1668211" y="1545779"/>
            <a:ext cx="5124062" cy="9903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3102455-C15A-8149-ACBA-7E4E238569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8286" y="2988137"/>
            <a:ext cx="4994617" cy="23095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21CCA2-EFE5-1B42-925F-6EBECB5B05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8285" y="2988137"/>
            <a:ext cx="4994618" cy="23095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11E99C-382B-324F-B27E-124434B76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8286" y="2988137"/>
            <a:ext cx="4994617" cy="23095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7DF975-499F-AD45-BB6D-F8D6E3C44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3300" y="5749710"/>
            <a:ext cx="3124591" cy="100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36E-EBDD-D34E-A28B-27205F9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A2C-CE07-BA4B-8EEA-2450B996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84" y="1473070"/>
            <a:ext cx="7886700" cy="1827083"/>
          </a:xfrm>
        </p:spPr>
        <p:txBody>
          <a:bodyPr/>
          <a:lstStyle/>
          <a:p>
            <a:r>
              <a:rPr lang="en-US" dirty="0"/>
              <a:t>Genetic linkage is the phenomenon where markers are likely to be inherited together.</a:t>
            </a:r>
          </a:p>
          <a:p>
            <a:r>
              <a:rPr lang="en-US" dirty="0"/>
              <a:t>The closer the markers are, the lower the probability of crossing over events occur between them; consequently, the more likely they will be co-inherited.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C59955-5081-B145-A96B-E298EA8BC043}"/>
              </a:ext>
            </a:extLst>
          </p:cNvPr>
          <p:cNvGrpSpPr/>
          <p:nvPr/>
        </p:nvGrpSpPr>
        <p:grpSpPr>
          <a:xfrm>
            <a:off x="884873" y="3113054"/>
            <a:ext cx="7158122" cy="2791400"/>
            <a:chOff x="939467" y="3803010"/>
            <a:chExt cx="7158122" cy="2791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908360-95BA-D84E-93B9-C52121DF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467" y="3852948"/>
              <a:ext cx="912397" cy="24148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841FBB-D540-8D43-BE8C-899FF1AA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604" y="3803010"/>
              <a:ext cx="912396" cy="24148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9C706C-C1DD-EA4C-BCB1-D2D8470CB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9741" y="3803010"/>
              <a:ext cx="1717848" cy="24148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474B5B-224C-E144-AB1C-52F6EEF7095E}"/>
                </a:ext>
              </a:extLst>
            </p:cNvPr>
            <p:cNvSpPr txBox="1"/>
            <p:nvPr/>
          </p:nvSpPr>
          <p:spPr>
            <a:xfrm>
              <a:off x="1000075" y="6225078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Linked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FBD46A-1AB8-3242-ACAD-08D3851DBDAC}"/>
                </a:ext>
              </a:extLst>
            </p:cNvPr>
            <p:cNvSpPr txBox="1"/>
            <p:nvPr/>
          </p:nvSpPr>
          <p:spPr>
            <a:xfrm>
              <a:off x="3542279" y="622507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Not linked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BC65DF-A402-554A-91FC-ED7B558DFC61}"/>
                </a:ext>
              </a:extLst>
            </p:cNvPr>
            <p:cNvSpPr txBox="1"/>
            <p:nvPr/>
          </p:nvSpPr>
          <p:spPr>
            <a:xfrm>
              <a:off x="6665142" y="622507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Not linked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A07F3-EA78-D240-A06A-224095780FBA}"/>
              </a:ext>
            </a:extLst>
          </p:cNvPr>
          <p:cNvSpPr/>
          <p:nvPr/>
        </p:nvSpPr>
        <p:spPr>
          <a:xfrm>
            <a:off x="520584" y="6112105"/>
            <a:ext cx="77422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How can we measure how likely A and B are co-inherited?</a:t>
            </a:r>
          </a:p>
        </p:txBody>
      </p:sp>
    </p:spTree>
    <p:extLst>
      <p:ext uri="{BB962C8B-B14F-4D97-AF65-F5344CB8AC3E}">
        <p14:creationId xmlns:p14="http://schemas.microsoft.com/office/powerpoint/2010/main" val="3873266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Hidden Markov Model - HMM</a:t>
            </a:r>
            <a:endParaRPr lang="en-US" sz="2700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24652-1703-E14D-A546-0EAD7ECC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634" y="2345895"/>
            <a:ext cx="4007348" cy="3377053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B234E7-F2C9-FB41-B384-05F3FF8B9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461" y="1490373"/>
            <a:ext cx="6969078" cy="5476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Assessing </a:t>
            </a:r>
            <a:r>
              <a:rPr lang="en-US" i="1" dirty="0">
                <a:solidFill>
                  <a:srgbClr val="FF0000"/>
                </a:solidFill>
              </a:rPr>
              <a:t>different linkage phases </a:t>
            </a:r>
            <a:r>
              <a:rPr lang="en-US" dirty="0"/>
              <a:t>using multilocus analysis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4DAC27-6505-074E-AC1F-E52C27DFD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47" y="2345895"/>
            <a:ext cx="4007348" cy="33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76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0290"/>
            <a:ext cx="7886700" cy="1325563"/>
          </a:xfrm>
        </p:spPr>
        <p:txBody>
          <a:bodyPr/>
          <a:lstStyle/>
          <a:p>
            <a:r>
              <a:rPr lang="en-US" dirty="0"/>
              <a:t>Haplotype phasing – MAPpoly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385" y="1714926"/>
            <a:ext cx="3943351" cy="992220"/>
          </a:xfrm>
        </p:spPr>
        <p:txBody>
          <a:bodyPr/>
          <a:lstStyle/>
          <a:p>
            <a:r>
              <a:rPr lang="en-US" dirty="0"/>
              <a:t>Step 1: Use of two-point information to reduce the search space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805264" y="1714926"/>
            <a:ext cx="3943351" cy="992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Step 2: Evaluate the remaining configurations, using HMM likelihood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B238F365-9B6B-8F43-BD27-ADD49FD9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14" y="3429000"/>
            <a:ext cx="8350101" cy="220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85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1" y="523171"/>
            <a:ext cx="7886700" cy="797630"/>
          </a:xfrm>
        </p:spPr>
        <p:txBody>
          <a:bodyPr>
            <a:normAutofit/>
          </a:bodyPr>
          <a:lstStyle/>
          <a:p>
            <a:r>
              <a:rPr lang="en-US" dirty="0"/>
              <a:t>Local haplotyping in polyploids</a:t>
            </a:r>
            <a:endParaRPr lang="en-US" sz="22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DE32A2-953E-594E-83A8-E5FC29686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7767" y="1600519"/>
            <a:ext cx="3855921" cy="5257481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dirty="0"/>
              <a:t>The information is assessed at SNP level (essentially biallelic).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It is not possible to distinguish more than two subsets of homologs.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Combining information of several SNPs result in </a:t>
            </a:r>
            <a:r>
              <a:rPr lang="en-US" sz="2400" dirty="0">
                <a:solidFill>
                  <a:srgbClr val="FF0000"/>
                </a:solidFill>
              </a:rPr>
              <a:t>haplotype-based markers</a:t>
            </a:r>
          </a:p>
          <a:p>
            <a:pPr lvl="1"/>
            <a:endParaRPr lang="en-US" sz="2400" dirty="0">
              <a:solidFill>
                <a:srgbClr val="FF0000"/>
              </a:solidFill>
            </a:endParaRPr>
          </a:p>
          <a:p>
            <a:pPr lvl="1"/>
            <a:r>
              <a:rPr lang="en-US" sz="2400" dirty="0"/>
              <a:t>Mitigate </a:t>
            </a:r>
            <a:r>
              <a:rPr lang="en-US" sz="2400" dirty="0">
                <a:solidFill>
                  <a:srgbClr val="FF0000"/>
                </a:solidFill>
              </a:rPr>
              <a:t>genotyping errors</a:t>
            </a:r>
            <a:r>
              <a:rPr lang="en-US" sz="2400" dirty="0"/>
              <a:t> (posterior state probabilities) </a:t>
            </a:r>
          </a:p>
          <a:p>
            <a:pPr lvl="1"/>
            <a:endParaRPr lang="en-US" sz="2400" dirty="0"/>
          </a:p>
          <a:p>
            <a:pPr marL="342900" lvl="1" indent="0">
              <a:buNone/>
            </a:pP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4B8022-8656-CD40-B939-1B018B0DE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12" y="1320801"/>
            <a:ext cx="5265460" cy="525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538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4BF1-1B31-3942-852E-402D578B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27" y="145921"/>
            <a:ext cx="7886700" cy="1325563"/>
          </a:xfrm>
        </p:spPr>
        <p:txBody>
          <a:bodyPr/>
          <a:lstStyle/>
          <a:p>
            <a:r>
              <a:rPr lang="en-US" dirty="0"/>
              <a:t>Sweetpotato genetic map</a:t>
            </a:r>
          </a:p>
        </p:txBody>
      </p:sp>
      <p:pic>
        <p:nvPicPr>
          <p:cNvPr id="4" name="Picture 3" descr="A picture containing building, text, standing, jumping&#10;&#10;Description automatically generated">
            <a:extLst>
              <a:ext uri="{FF2B5EF4-FFF2-40B4-BE49-F238E27FC236}">
                <a16:creationId xmlns:a16="http://schemas.microsoft.com/office/drawing/2014/main" id="{11324C48-C900-6C43-ADA6-954EFB90A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99" y="1265904"/>
            <a:ext cx="7989410" cy="535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46243B-FCD5-CA41-AC09-1C7588AF1E3B}"/>
              </a:ext>
            </a:extLst>
          </p:cNvPr>
          <p:cNvSpPr/>
          <p:nvPr/>
        </p:nvSpPr>
        <p:spPr>
          <a:xfrm>
            <a:off x="6511884" y="5438207"/>
            <a:ext cx="1800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Mollinari </a:t>
            </a:r>
            <a:r>
              <a:rPr lang="en-US" sz="1400" b="1" i="1" dirty="0"/>
              <a:t>et al. </a:t>
            </a:r>
            <a:r>
              <a:rPr lang="en-US" sz="1400" b="1" dirty="0"/>
              <a:t>(2020)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C9BB5-C760-E749-8DFE-32B90688273B}"/>
              </a:ext>
            </a:extLst>
          </p:cNvPr>
          <p:cNvSpPr/>
          <p:nvPr/>
        </p:nvSpPr>
        <p:spPr>
          <a:xfrm>
            <a:off x="6315950" y="5745984"/>
            <a:ext cx="221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doi:10.1534/g3.119.400620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5713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4BF1-1B31-3942-852E-402D578B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27" y="145921"/>
            <a:ext cx="7886700" cy="1325563"/>
          </a:xfrm>
        </p:spPr>
        <p:txBody>
          <a:bodyPr/>
          <a:lstStyle/>
          <a:p>
            <a:r>
              <a:rPr lang="en-US" dirty="0"/>
              <a:t>Sweetpotato genetic map</a:t>
            </a:r>
          </a:p>
        </p:txBody>
      </p:sp>
      <p:pic>
        <p:nvPicPr>
          <p:cNvPr id="6" name="Picture 5" descr="A picture containing building, text, standing, jumping&#10;&#10;Description automatically generated">
            <a:extLst>
              <a:ext uri="{FF2B5EF4-FFF2-40B4-BE49-F238E27FC236}">
                <a16:creationId xmlns:a16="http://schemas.microsoft.com/office/drawing/2014/main" id="{2ACE026D-4F27-8B49-8FE7-6697299CD1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604" b="66535"/>
          <a:stretch/>
        </p:blipFill>
        <p:spPr>
          <a:xfrm>
            <a:off x="1183667" y="1127681"/>
            <a:ext cx="6947860" cy="54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72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283148" cy="1325563"/>
          </a:xfrm>
        </p:spPr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6A992-2D34-C04E-B05C-729194C71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079" y="2579058"/>
            <a:ext cx="4969842" cy="42789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58BDD-F06B-B64D-8F75-49CC811E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2" y="1374093"/>
            <a:ext cx="8333834" cy="1204965"/>
          </a:xfrm>
        </p:spPr>
        <p:txBody>
          <a:bodyPr>
            <a:normAutofit/>
          </a:bodyPr>
          <a:lstStyle/>
          <a:p>
            <a:r>
              <a:rPr lang="en-US" dirty="0"/>
              <a:t>When assuming a </a:t>
            </a:r>
            <a:r>
              <a:rPr lang="en-US" i="1" dirty="0">
                <a:solidFill>
                  <a:srgbClr val="FF0000"/>
                </a:solidFill>
              </a:rPr>
              <a:t>prior probability </a:t>
            </a:r>
            <a:r>
              <a:rPr lang="en-US" dirty="0"/>
              <a:t>distribution of the genotypes, multilocus strategies can improve the quality of the inferred haplotypes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099A3-8C4E-4347-9100-B55560B44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7078" y="2579058"/>
            <a:ext cx="4969844" cy="4278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34B3E-D089-494F-8224-B7695822679C}"/>
              </a:ext>
            </a:extLst>
          </p:cNvPr>
          <p:cNvSpPr txBox="1"/>
          <p:nvPr/>
        </p:nvSpPr>
        <p:spPr>
          <a:xfrm>
            <a:off x="3671752" y="22097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Tetraploid potato</a:t>
            </a:r>
          </a:p>
        </p:txBody>
      </p:sp>
    </p:spTree>
    <p:extLst>
      <p:ext uri="{BB962C8B-B14F-4D97-AF65-F5344CB8AC3E}">
        <p14:creationId xmlns:p14="http://schemas.microsoft.com/office/powerpoint/2010/main" val="42860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283148" cy="1325563"/>
          </a:xfrm>
        </p:spPr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3887B-8D3B-9640-935F-6EBD4BD14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52" y="2085544"/>
            <a:ext cx="6186715" cy="4657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A0A14-0C54-294F-9B43-41882604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951" y="2085544"/>
            <a:ext cx="6186715" cy="4657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5E7E24-7D4B-794D-9966-B8A7C19B4EAD}"/>
              </a:ext>
            </a:extLst>
          </p:cNvPr>
          <p:cNvSpPr/>
          <p:nvPr/>
        </p:nvSpPr>
        <p:spPr>
          <a:xfrm>
            <a:off x="3343471" y="1518784"/>
            <a:ext cx="245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Hexaploid sweetpotato</a:t>
            </a:r>
          </a:p>
        </p:txBody>
      </p:sp>
    </p:spTree>
    <p:extLst>
      <p:ext uri="{BB962C8B-B14F-4D97-AF65-F5344CB8AC3E}">
        <p14:creationId xmlns:p14="http://schemas.microsoft.com/office/powerpoint/2010/main" val="11327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58BDD-F06B-B64D-8F75-49CC811E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30" y="1374093"/>
            <a:ext cx="7886700" cy="5318020"/>
          </a:xfrm>
        </p:spPr>
        <p:txBody>
          <a:bodyPr>
            <a:noAutofit/>
          </a:bodyPr>
          <a:lstStyle/>
          <a:p>
            <a:r>
              <a:rPr lang="en-US" sz="1600" dirty="0"/>
              <a:t>Haldane, J. Theoretical Genetics of Autopolyploids. </a:t>
            </a:r>
            <a:r>
              <a:rPr lang="en-US" sz="1600" i="1" dirty="0"/>
              <a:t>J. Genet.</a:t>
            </a:r>
            <a:r>
              <a:rPr lang="en-US" sz="1600" dirty="0"/>
              <a:t> </a:t>
            </a:r>
            <a:r>
              <a:rPr lang="en-US" sz="1600" b="1" dirty="0"/>
              <a:t>22</a:t>
            </a:r>
            <a:r>
              <a:rPr lang="en-US" sz="1600" dirty="0"/>
              <a:t>, 359–372 (1930).</a:t>
            </a:r>
          </a:p>
          <a:p>
            <a:r>
              <a:rPr lang="en-US" sz="1600" dirty="0"/>
              <a:t>Mather, K. Reductional and equational separation of the chromosomes in bivalents and </a:t>
            </a:r>
            <a:r>
              <a:rPr lang="en-US" sz="1600" dirty="0" err="1"/>
              <a:t>multivalents</a:t>
            </a:r>
            <a:r>
              <a:rPr lang="en-US" sz="1600" dirty="0"/>
              <a:t>. </a:t>
            </a:r>
            <a:r>
              <a:rPr lang="en-US" sz="1600" i="1" dirty="0"/>
              <a:t>J. Genet.</a:t>
            </a:r>
            <a:r>
              <a:rPr lang="en-US" sz="1600" dirty="0"/>
              <a:t> </a:t>
            </a:r>
            <a:r>
              <a:rPr lang="en-US" sz="1600" b="1" dirty="0"/>
              <a:t>30</a:t>
            </a:r>
            <a:r>
              <a:rPr lang="en-US" sz="1600" dirty="0"/>
              <a:t>, 53–78 (1935).</a:t>
            </a:r>
          </a:p>
          <a:p>
            <a:r>
              <a:rPr lang="en-US" sz="1600" dirty="0"/>
              <a:t>Mather, K. Segregation and linkage in autotetraploids. </a:t>
            </a:r>
            <a:r>
              <a:rPr lang="en-US" sz="1600" i="1" dirty="0"/>
              <a:t>J. Genet.</a:t>
            </a:r>
            <a:r>
              <a:rPr lang="en-US" sz="1600" dirty="0"/>
              <a:t> </a:t>
            </a:r>
            <a:r>
              <a:rPr lang="en-US" sz="1600" b="1" dirty="0"/>
              <a:t>32</a:t>
            </a:r>
            <a:r>
              <a:rPr lang="en-US" sz="1600" dirty="0"/>
              <a:t>, 287–314 (1936).</a:t>
            </a:r>
          </a:p>
          <a:p>
            <a:r>
              <a:rPr lang="en-US" sz="1600" dirty="0"/>
              <a:t>Mather, K. </a:t>
            </a:r>
            <a:r>
              <a:rPr lang="en-US" sz="1600" i="1" dirty="0"/>
              <a:t>The measurement of linkage in heredity</a:t>
            </a:r>
            <a:r>
              <a:rPr lang="en-US" sz="1600" dirty="0"/>
              <a:t>. (1938).</a:t>
            </a:r>
          </a:p>
          <a:p>
            <a:r>
              <a:rPr lang="en-US" sz="1600" dirty="0"/>
              <a:t>Fisher, R. A. The theory of linkage in polysomic inheritance. </a:t>
            </a:r>
            <a:r>
              <a:rPr lang="en-US" sz="1600" i="1" dirty="0"/>
              <a:t>Philos. Trans. R. Soc. </a:t>
            </a:r>
            <a:r>
              <a:rPr lang="en-US" sz="1600" i="1" dirty="0" err="1"/>
              <a:t>Lond</a:t>
            </a:r>
            <a:r>
              <a:rPr lang="en-US" sz="1600" i="1" dirty="0"/>
              <a:t>. B. Biol. Sci.</a:t>
            </a:r>
            <a:r>
              <a:rPr lang="en-US" sz="1600" dirty="0"/>
              <a:t> </a:t>
            </a:r>
            <a:r>
              <a:rPr lang="en-US" sz="1600" b="1" dirty="0"/>
              <a:t>233</a:t>
            </a:r>
            <a:r>
              <a:rPr lang="en-US" sz="1600" dirty="0"/>
              <a:t>, 55–87 (1947).</a:t>
            </a:r>
          </a:p>
          <a:p>
            <a:r>
              <a:rPr lang="en-US" sz="1600" dirty="0"/>
              <a:t>Luo, Z. W., Zhang, R. M. &amp; </a:t>
            </a:r>
            <a:r>
              <a:rPr lang="en-US" sz="1600" dirty="0" err="1"/>
              <a:t>Kearsey</a:t>
            </a:r>
            <a:r>
              <a:rPr lang="en-US" sz="1600" dirty="0"/>
              <a:t>, M. J. Theoretical basis for genetic linkage analysis in autotetraploid species. </a:t>
            </a:r>
            <a:r>
              <a:rPr lang="en-US" sz="1600" i="1" dirty="0"/>
              <a:t>Proc. Natl. Acad. Sci. U. S. A.</a:t>
            </a:r>
            <a:r>
              <a:rPr lang="en-US" sz="1600" dirty="0"/>
              <a:t> </a:t>
            </a:r>
            <a:r>
              <a:rPr lang="en-US" sz="1600" b="1" dirty="0"/>
              <a:t>101</a:t>
            </a:r>
            <a:r>
              <a:rPr lang="en-US" sz="1600" dirty="0"/>
              <a:t>, 7040–7045 (2004).</a:t>
            </a:r>
          </a:p>
          <a:p>
            <a:r>
              <a:rPr lang="en-US" sz="1600" dirty="0"/>
              <a:t>Leach, L. J., Wang, L., </a:t>
            </a:r>
            <a:r>
              <a:rPr lang="en-US" sz="1600" dirty="0" err="1"/>
              <a:t>Kearsey</a:t>
            </a:r>
            <a:r>
              <a:rPr lang="en-US" sz="1600" dirty="0"/>
              <a:t>, M. J. &amp; Luo, Z. Multilocus </a:t>
            </a:r>
            <a:r>
              <a:rPr lang="en-US" sz="1600" dirty="0" err="1"/>
              <a:t>tetrasomic</a:t>
            </a:r>
            <a:r>
              <a:rPr lang="en-US" sz="1600" dirty="0"/>
              <a:t> linkage analysis using hidden Markov chain model. </a:t>
            </a:r>
            <a:r>
              <a:rPr lang="en-US" sz="1600" i="1" dirty="0"/>
              <a:t>Proc. Natl. Acad. Sci. U. S. A.</a:t>
            </a:r>
            <a:r>
              <a:rPr lang="en-US" sz="1600" dirty="0"/>
              <a:t> </a:t>
            </a:r>
            <a:r>
              <a:rPr lang="en-US" sz="1600" b="1" dirty="0"/>
              <a:t>107</a:t>
            </a:r>
            <a:r>
              <a:rPr lang="en-US" sz="1600" dirty="0"/>
              <a:t>, 4270–4274 (2010).</a:t>
            </a:r>
          </a:p>
          <a:p>
            <a:r>
              <a:rPr lang="en-US" sz="1600" dirty="0"/>
              <a:t>Hackett, C. a., McLean, K. &amp; Bryan, G. J. Linkage Analysis and QTL Mapping Using SNP Dosage Data in a Tetraploid Potato Mapping Population. </a:t>
            </a:r>
            <a:r>
              <a:rPr lang="en-US" sz="1600" i="1" dirty="0" err="1"/>
              <a:t>PLoS</a:t>
            </a:r>
            <a:r>
              <a:rPr lang="en-US" sz="1600" i="1" dirty="0"/>
              <a:t> One</a:t>
            </a:r>
            <a:r>
              <a:rPr lang="en-US" sz="1600" dirty="0"/>
              <a:t> </a:t>
            </a:r>
            <a:r>
              <a:rPr lang="en-US" sz="1600" b="1" dirty="0"/>
              <a:t>8</a:t>
            </a:r>
            <a:r>
              <a:rPr lang="en-US" sz="1600" dirty="0"/>
              <a:t>, (2013).</a:t>
            </a:r>
          </a:p>
          <a:p>
            <a:r>
              <a:rPr lang="en-US" sz="1600" dirty="0"/>
              <a:t>Zheng, C. </a:t>
            </a:r>
            <a:r>
              <a:rPr lang="en-US" sz="1600" i="1" dirty="0"/>
              <a:t>et al.</a:t>
            </a:r>
            <a:r>
              <a:rPr lang="en-US" sz="1600" dirty="0"/>
              <a:t> Probabilistic Multilocus Haplotype Reconstruction in Outcrossing Tetraploids. </a:t>
            </a:r>
            <a:r>
              <a:rPr lang="en-US" sz="1600" i="1" dirty="0"/>
              <a:t>Genetics</a:t>
            </a:r>
            <a:r>
              <a:rPr lang="en-US" sz="1600" dirty="0"/>
              <a:t> </a:t>
            </a:r>
            <a:r>
              <a:rPr lang="en-US" sz="1600" b="1" dirty="0"/>
              <a:t>203</a:t>
            </a:r>
            <a:r>
              <a:rPr lang="en-US" sz="1600" dirty="0"/>
              <a:t>, 119–131 (2016).</a:t>
            </a:r>
          </a:p>
          <a:p>
            <a:r>
              <a:rPr lang="en-US" sz="1600" dirty="0"/>
              <a:t>Bourke, P. M. Genetic mapping in polyploids. (Wageningen University, 2018).</a:t>
            </a:r>
          </a:p>
          <a:p>
            <a:r>
              <a:rPr lang="en-US" sz="1600" dirty="0"/>
              <a:t>Mollinari, M. &amp; Garcia, A. A. F. Linkage Analysis and Haplotype Phasing in Experimental Autopolyploid Populations with High Ploidy Level Using Hidden Markov Models. </a:t>
            </a:r>
            <a:r>
              <a:rPr lang="en-US" sz="1600" i="1" dirty="0"/>
              <a:t>G3; </a:t>
            </a:r>
            <a:r>
              <a:rPr lang="en-US" sz="1600" i="1" dirty="0" err="1"/>
              <a:t>Genes|Genomes|Genetics</a:t>
            </a:r>
            <a:r>
              <a:rPr lang="en-US" sz="1600" dirty="0"/>
              <a:t> </a:t>
            </a:r>
            <a:r>
              <a:rPr lang="en-US" sz="1600" b="1" dirty="0"/>
              <a:t>9</a:t>
            </a:r>
            <a:r>
              <a:rPr lang="en-US" sz="1600" dirty="0"/>
              <a:t>, 3297–3314 (2019).</a:t>
            </a:r>
          </a:p>
        </p:txBody>
      </p:sp>
    </p:spTree>
    <p:extLst>
      <p:ext uri="{BB962C8B-B14F-4D97-AF65-F5344CB8AC3E}">
        <p14:creationId xmlns:p14="http://schemas.microsoft.com/office/powerpoint/2010/main" val="372893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36E-EBDD-D34E-A28B-27205F9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A2C-CE07-BA4B-8EEA-2450B996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84" y="1473070"/>
            <a:ext cx="7886700" cy="5019804"/>
          </a:xfrm>
        </p:spPr>
        <p:txBody>
          <a:bodyPr>
            <a:normAutofit/>
          </a:bodyPr>
          <a:lstStyle/>
          <a:p>
            <a:r>
              <a:rPr lang="en-US" dirty="0"/>
              <a:t>Genetic linkage is a concept applied to </a:t>
            </a:r>
            <a:r>
              <a:rPr lang="en-US" i="1" dirty="0">
                <a:solidFill>
                  <a:srgbClr val="FF0000"/>
                </a:solidFill>
              </a:rPr>
              <a:t>at least two loci</a:t>
            </a:r>
            <a:r>
              <a:rPr lang="en-US" dirty="0"/>
              <a:t>.</a:t>
            </a:r>
          </a:p>
          <a:p>
            <a:r>
              <a:rPr lang="en-US" dirty="0"/>
              <a:t>We measure linkage using the </a:t>
            </a:r>
            <a:r>
              <a:rPr lang="en-US" i="1" dirty="0">
                <a:solidFill>
                  <a:srgbClr val="FF0000"/>
                </a:solidFill>
              </a:rPr>
              <a:t>recombination frequency </a:t>
            </a:r>
            <a:r>
              <a:rPr lang="en-US" dirty="0"/>
              <a:t>(or fraction) in a segregation population. </a:t>
            </a:r>
          </a:p>
          <a:p>
            <a:r>
              <a:rPr lang="en-US" dirty="0"/>
              <a:t>Recombination frequency is the </a:t>
            </a:r>
            <a:r>
              <a:rPr lang="en-US" i="1" dirty="0">
                <a:solidFill>
                  <a:srgbClr val="FF0000"/>
                </a:solidFill>
              </a:rPr>
              <a:t>probability</a:t>
            </a:r>
            <a:r>
              <a:rPr lang="en-US" dirty="0"/>
              <a:t> that an odd number of crossovers occurs between the markers. Ranges from 0.0 to 0.5 (considering double reduction this number can be higher)</a:t>
            </a:r>
          </a:p>
          <a:p>
            <a:r>
              <a:rPr lang="en-US" dirty="0"/>
              <a:t>We can transform these probabilistic values into distances using </a:t>
            </a:r>
            <a:r>
              <a:rPr lang="en-US" i="1" dirty="0">
                <a:solidFill>
                  <a:srgbClr val="FF0000"/>
                </a:solidFill>
              </a:rPr>
              <a:t>mapping functions</a:t>
            </a:r>
            <a:r>
              <a:rPr lang="en-US" dirty="0"/>
              <a:t>. (Morgan, Haldane, Kosambi, etc.)</a:t>
            </a:r>
          </a:p>
          <a:p>
            <a:r>
              <a:rPr lang="en-US" dirty="0"/>
              <a:t>By computing the recombination frequencies between pairs of markers and using mapping functions, we can construct </a:t>
            </a:r>
            <a:r>
              <a:rPr lang="en-US" i="1" dirty="0">
                <a:solidFill>
                  <a:srgbClr val="FF0000"/>
                </a:solidFill>
              </a:rPr>
              <a:t>linkage maps </a:t>
            </a:r>
            <a:r>
              <a:rPr lang="en-US" dirty="0"/>
              <a:t>which show the linear order and relative distance between adjacent markers.</a:t>
            </a:r>
          </a:p>
          <a:p>
            <a:r>
              <a:rPr lang="en-US" dirty="0"/>
              <a:t>First, let us address the </a:t>
            </a:r>
            <a:r>
              <a:rPr lang="en-US" i="1" dirty="0">
                <a:solidFill>
                  <a:srgbClr val="FF0000"/>
                </a:solidFill>
              </a:rPr>
              <a:t>behavior o a single loci </a:t>
            </a:r>
            <a:r>
              <a:rPr lang="en-US" dirty="0"/>
              <a:t>when transited across generations.</a:t>
            </a:r>
          </a:p>
        </p:txBody>
      </p:sp>
    </p:spTree>
    <p:extLst>
      <p:ext uri="{BB962C8B-B14F-4D97-AF65-F5344CB8AC3E}">
        <p14:creationId xmlns:p14="http://schemas.microsoft.com/office/powerpoint/2010/main" val="1855771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Gamete formation in polyploids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4D27329-F301-FF4B-8999-AA62C6089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716" y="4051528"/>
            <a:ext cx="4892567" cy="26543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BEDD5E-C1EE-AC4B-BB45-1F3397CC2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23" y="1403361"/>
            <a:ext cx="3551553" cy="242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586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Segregation in polyploids*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39E1A8-2472-4E46-AFD0-9E738C9B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08" y="1651379"/>
            <a:ext cx="1058524" cy="22222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7B649F-E754-3F49-A76D-88C85954F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08" y="4277689"/>
            <a:ext cx="1058524" cy="23299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F83E3E-5E16-874F-9A2F-223997897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3037" y="1651436"/>
            <a:ext cx="1557509" cy="2223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0533B-938A-9C49-81F9-6BFF7ABC37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3037" y="4295185"/>
            <a:ext cx="1553964" cy="23173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EC8BFE-E8FA-FA41-B91B-EB20EDC2E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279" y="4277571"/>
            <a:ext cx="2345211" cy="23270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41AAC3-4F23-2548-AD05-34EC79089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8279" y="1650837"/>
            <a:ext cx="2345211" cy="22088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0DA83B-70EA-3F42-B4AB-546FCAC7B2F6}"/>
              </a:ext>
            </a:extLst>
          </p:cNvPr>
          <p:cNvSpPr txBox="1"/>
          <p:nvPr/>
        </p:nvSpPr>
        <p:spPr>
          <a:xfrm rot="16200000">
            <a:off x="-290217" y="2302760"/>
            <a:ext cx="1046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Multiallelic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277A88-DE2C-D04B-A3C0-B539AF9B271E}"/>
              </a:ext>
            </a:extLst>
          </p:cNvPr>
          <p:cNvSpPr txBox="1"/>
          <p:nvPr/>
        </p:nvSpPr>
        <p:spPr>
          <a:xfrm rot="16200000">
            <a:off x="-245637" y="4915089"/>
            <a:ext cx="959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Biallelic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F557A-BDF4-AD4C-BC7A-2EB829C82DA2}"/>
              </a:ext>
            </a:extLst>
          </p:cNvPr>
          <p:cNvSpPr txBox="1"/>
          <p:nvPr/>
        </p:nvSpPr>
        <p:spPr>
          <a:xfrm>
            <a:off x="864954" y="1288877"/>
            <a:ext cx="80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Diploid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65A48F-DE7E-0441-81E1-133E4A6A4EEE}"/>
              </a:ext>
            </a:extLst>
          </p:cNvPr>
          <p:cNvSpPr txBox="1"/>
          <p:nvPr/>
        </p:nvSpPr>
        <p:spPr>
          <a:xfrm>
            <a:off x="3543269" y="1288876"/>
            <a:ext cx="11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Tetraploid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63054B-BC84-E64F-A71D-15077806D89F}"/>
              </a:ext>
            </a:extLst>
          </p:cNvPr>
          <p:cNvSpPr txBox="1"/>
          <p:nvPr/>
        </p:nvSpPr>
        <p:spPr>
          <a:xfrm>
            <a:off x="6860360" y="1288876"/>
            <a:ext cx="11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Hexaploid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01BC9-7054-AD49-AB25-E6CD0DEC83D5}"/>
              </a:ext>
            </a:extLst>
          </p:cNvPr>
          <p:cNvSpPr txBox="1"/>
          <p:nvPr/>
        </p:nvSpPr>
        <p:spPr>
          <a:xfrm>
            <a:off x="-51333" y="6604603"/>
            <a:ext cx="347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*random pairing and no double reduction</a:t>
            </a:r>
          </a:p>
        </p:txBody>
      </p:sp>
    </p:spTree>
    <p:extLst>
      <p:ext uri="{BB962C8B-B14F-4D97-AF65-F5344CB8AC3E}">
        <p14:creationId xmlns:p14="http://schemas.microsoft.com/office/powerpoint/2010/main" val="2333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12726"/>
            <a:ext cx="7886700" cy="1325563"/>
          </a:xfrm>
        </p:spPr>
        <p:txBody>
          <a:bodyPr/>
          <a:lstStyle/>
          <a:p>
            <a:r>
              <a:rPr lang="en-US" dirty="0"/>
              <a:t>Recombination fraction in diploids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EF16A-570B-7A4C-A335-65F2ADBF8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313" y="1447309"/>
            <a:ext cx="4037704" cy="5197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AA52E-A8C8-B847-A127-47C207481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12" y="1447308"/>
            <a:ext cx="4037704" cy="5197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5F2D9-2F2C-0B4F-885E-431FECFD8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311" y="1447308"/>
            <a:ext cx="4037704" cy="5197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44C76-449E-464C-BB91-B1235C587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310" y="1447307"/>
            <a:ext cx="4037704" cy="5197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F4A56-E246-D847-84DB-AD6BB6345A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6307" y="1447305"/>
            <a:ext cx="4037704" cy="5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3" y="108066"/>
            <a:ext cx="8726591" cy="1325563"/>
          </a:xfrm>
        </p:spPr>
        <p:txBody>
          <a:bodyPr/>
          <a:lstStyle/>
          <a:p>
            <a:r>
              <a:rPr lang="en-US" dirty="0"/>
              <a:t>Recombination fraction in diploids - Likelihood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F724-9BD8-0649-AEC3-395F56DF8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256" y="1263427"/>
            <a:ext cx="3571630" cy="2620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7C10E-CEA2-7848-B1BB-E91A38A1DD30}"/>
              </a:ext>
            </a:extLst>
          </p:cNvPr>
          <p:cNvSpPr txBox="1"/>
          <p:nvPr/>
        </p:nvSpPr>
        <p:spPr>
          <a:xfrm>
            <a:off x="842681" y="5051342"/>
            <a:ext cx="800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>
                <a:latin typeface="cmti10" panose="020B0500000000000000" pitchFamily="34" charset="0"/>
              </a:rPr>
              <a:t>n</a:t>
            </a:r>
            <a:r>
              <a:rPr lang="en-US" dirty="0"/>
              <a:t> is the number of individuals. The maximum likelihood estimator of </a:t>
            </a:r>
            <a:r>
              <a:rPr lang="en-US" dirty="0">
                <a:latin typeface="cmti10" panose="020B0500000000000000" pitchFamily="34" charset="0"/>
              </a:rPr>
              <a:t>r </a:t>
            </a:r>
            <a:r>
              <a:rPr lang="en-US" dirty="0"/>
              <a:t>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E425E8-A2CD-0349-A263-171A79E32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337" y="5546641"/>
            <a:ext cx="1941325" cy="581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5403D0-EC17-C042-A937-61D68D3C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7760" y="4135518"/>
            <a:ext cx="3148479" cy="6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5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4" y="108066"/>
            <a:ext cx="7886700" cy="1325563"/>
          </a:xfrm>
        </p:spPr>
        <p:txBody>
          <a:bodyPr/>
          <a:lstStyle/>
          <a:p>
            <a:r>
              <a:rPr lang="en-US" dirty="0"/>
              <a:t>Recombination fraction in diploids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9DBFA-681B-5D46-AFE4-A818CEA62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8" y="3486648"/>
            <a:ext cx="2411407" cy="326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398BA-9165-E84E-AFB5-41A708314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981" y="1925631"/>
            <a:ext cx="4989673" cy="3809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3253E-3B2A-CA46-9ADE-D7EDAA82BEE7}"/>
              </a:ext>
            </a:extLst>
          </p:cNvPr>
          <p:cNvSpPr txBox="1"/>
          <p:nvPr/>
        </p:nvSpPr>
        <p:spPr>
          <a:xfrm>
            <a:off x="4064924" y="1248963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E0F36-F403-3F46-86A5-87E7A7B0F7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32"/>
          <a:stretch/>
        </p:blipFill>
        <p:spPr>
          <a:xfrm>
            <a:off x="464689" y="1191686"/>
            <a:ext cx="2745308" cy="22373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914FD5-CCAF-E443-AA4E-201F49957ECF}"/>
              </a:ext>
            </a:extLst>
          </p:cNvPr>
          <p:cNvSpPr/>
          <p:nvPr/>
        </p:nvSpPr>
        <p:spPr>
          <a:xfrm>
            <a:off x="3738981" y="6226714"/>
            <a:ext cx="4989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Computing recombination frequencies in diploids using R and C++</a:t>
            </a:r>
          </a:p>
          <a:p>
            <a:r>
              <a:rPr lang="en-US" sz="1400" dirty="0">
                <a:hlinkClick r:id="rId5"/>
              </a:rPr>
              <a:t>https://github.com/mmollina/Cpp_and_R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4629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27DC-8741-134E-BFA4-D0625F0A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07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Gamete formation in polyploids* </a:t>
            </a:r>
            <a:br>
              <a:rPr lang="en-US" dirty="0"/>
            </a:br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14B83-E4ED-C640-8479-C101E7888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353A0-6A25-0845-A7E0-CD266AC2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2A5A26-9411-DA48-8176-9CB224F69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BA4C5-DB7C-5746-AB5F-3CE863CAD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8C7F4E-284F-3749-ADDB-F577178D58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778" y="1838742"/>
            <a:ext cx="6660443" cy="3699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FCCE-7A77-EB4F-A49A-880E8E9D4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377" y="5167310"/>
            <a:ext cx="7526973" cy="1690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482BF2-2896-4143-879D-4FB9EC7932F7}"/>
              </a:ext>
            </a:extLst>
          </p:cNvPr>
          <p:cNvSpPr txBox="1"/>
          <p:nvPr/>
        </p:nvSpPr>
        <p:spPr>
          <a:xfrm>
            <a:off x="0" y="6563789"/>
            <a:ext cx="347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*no double reduction</a:t>
            </a:r>
          </a:p>
        </p:txBody>
      </p:sp>
    </p:spTree>
    <p:extLst>
      <p:ext uri="{BB962C8B-B14F-4D97-AF65-F5344CB8AC3E}">
        <p14:creationId xmlns:p14="http://schemas.microsoft.com/office/powerpoint/2010/main" val="215056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47645</TotalTime>
  <Words>982</Words>
  <Application>Microsoft Macintosh PowerPoint</Application>
  <PresentationFormat>On-screen Show (4:3)</PresentationFormat>
  <Paragraphs>104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Avenir Light</vt:lpstr>
      <vt:lpstr>Baskerville</vt:lpstr>
      <vt:lpstr>Calibri</vt:lpstr>
      <vt:lpstr>Calibri Light</vt:lpstr>
      <vt:lpstr>cmti10</vt:lpstr>
      <vt:lpstr>Office Theme</vt:lpstr>
      <vt:lpstr>Linkage and phasing in polyploids </vt:lpstr>
      <vt:lpstr>Introduction</vt:lpstr>
      <vt:lpstr>Linkage analysis</vt:lpstr>
      <vt:lpstr>Gamete formation in polyploids</vt:lpstr>
      <vt:lpstr>Segregation in polyploids*</vt:lpstr>
      <vt:lpstr>Recombination fraction in diploids</vt:lpstr>
      <vt:lpstr>Recombination fraction in diploids - Likelihood </vt:lpstr>
      <vt:lpstr>Recombination fraction in diploids</vt:lpstr>
      <vt:lpstr>Gamete formation in polyploids*  </vt:lpstr>
      <vt:lpstr>Expected gametic frequency given a bivalent configuration</vt:lpstr>
      <vt:lpstr>Unconditional gametic probability</vt:lpstr>
      <vt:lpstr>Recombination Fraction – autotetraploid </vt:lpstr>
      <vt:lpstr>Recombination Fraction – autotetraploid</vt:lpstr>
      <vt:lpstr>Recombination Fraction – autotetraploid</vt:lpstr>
      <vt:lpstr>Recombination Fraction – assessing linkage phases</vt:lpstr>
      <vt:lpstr>Haplotyping in polyploids</vt:lpstr>
      <vt:lpstr>Multilocus linkage analysis in polyploids</vt:lpstr>
      <vt:lpstr>Markov model</vt:lpstr>
      <vt:lpstr>Hidden Markov Model - HMM</vt:lpstr>
      <vt:lpstr>Hidden Markov Model - HMM</vt:lpstr>
      <vt:lpstr>Haplotype phasing – MAPpoly strategy</vt:lpstr>
      <vt:lpstr>Local haplotyping in polyploids</vt:lpstr>
      <vt:lpstr>Sweetpotato genetic map</vt:lpstr>
      <vt:lpstr>Sweetpotato genetic map</vt:lpstr>
      <vt:lpstr>Probabilistic haplotype reconstruction</vt:lpstr>
      <vt:lpstr>Probabilistic haplotype reconstruction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290</cp:revision>
  <dcterms:created xsi:type="dcterms:W3CDTF">2019-10-28T21:32:32Z</dcterms:created>
  <dcterms:modified xsi:type="dcterms:W3CDTF">2021-01-06T19:57:07Z</dcterms:modified>
</cp:coreProperties>
</file>